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86" r:id="rId6"/>
    <p:sldId id="261" r:id="rId7"/>
    <p:sldId id="266" r:id="rId8"/>
    <p:sldId id="342" r:id="rId9"/>
    <p:sldId id="345" r:id="rId10"/>
    <p:sldId id="344" r:id="rId11"/>
    <p:sldId id="355" r:id="rId12"/>
    <p:sldId id="356" r:id="rId13"/>
    <p:sldId id="349" r:id="rId14"/>
    <p:sldId id="348" r:id="rId15"/>
    <p:sldId id="350" r:id="rId16"/>
    <p:sldId id="357" r:id="rId17"/>
    <p:sldId id="358" r:id="rId18"/>
    <p:sldId id="353" r:id="rId19"/>
    <p:sldId id="359" r:id="rId20"/>
    <p:sldId id="352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8CC8E-E1DB-48A5-AF90-F37ECD5C2BE2}" v="57" dt="2024-10-28T14:17:31.905"/>
    <p1510:client id="{5173E502-3F85-499F-A115-C7D0A33FC34E}" v="217" dt="2024-10-27T09:48:47.920"/>
    <p1510:client id="{78EAD29A-4743-0C47-9E4A-51E636EA240C}" v="12" dt="2024-10-28T14:02:15.130"/>
    <p1510:client id="{CCF2909D-51AF-C5D1-D1A2-5F38B7D36D34}" v="11" dt="2024-10-28T14:16:19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5" r:id="rId3"/>
    <p:sldLayoutId id="2147483683" r:id="rId4"/>
    <p:sldLayoutId id="2147483679" r:id="rId5"/>
    <p:sldLayoutId id="2147483680" r:id="rId6"/>
    <p:sldLayoutId id="2147483681" r:id="rId7"/>
    <p:sldLayoutId id="2147483682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310138" y="2007916"/>
            <a:ext cx="8523724" cy="111768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ET-E16 Digital Communications and Multimedia Engineering</a:t>
            </a:r>
            <a:b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</a:b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AC4150E – Human Machine Interaction</a:t>
            </a:r>
            <a:b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</a:b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Instructors: Prof. Thanh-Hai Tran, Dr. Viet-Tung Nguyen</a:t>
            </a:r>
          </a:p>
          <a:p>
            <a:endParaRPr lang="en-US" sz="2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310138" y="3564662"/>
            <a:ext cx="7953748" cy="1117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4 : </a:t>
            </a:r>
            <a:r>
              <a:rPr lang="en-US" sz="24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 Khoa Hoc              -      20210388</a:t>
            </a:r>
          </a:p>
          <a:p>
            <a:r>
              <a:rPr lang="en-US" sz="2400" b="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Phung Minh Chien     -      20213565</a:t>
            </a:r>
          </a:p>
          <a:p>
            <a:r>
              <a:rPr lang="en-US" sz="2400" b="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Nguyen Danh Huy      -      20213571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III. Interview / observation results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diagram of a chat&#10;&#10;Description automatically generated">
            <a:extLst>
              <a:ext uri="{FF2B5EF4-FFF2-40B4-BE49-F238E27FC236}">
                <a16:creationId xmlns:a16="http://schemas.microsoft.com/office/drawing/2014/main" id="{75BA5C98-9DEE-8F08-1969-0A42A1702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87" y="1527048"/>
            <a:ext cx="4655131" cy="3968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F213A-A185-8B8F-B362-9B6E3E96A84B}"/>
              </a:ext>
            </a:extLst>
          </p:cNvPr>
          <p:cNvSpPr txBox="1"/>
          <p:nvPr/>
        </p:nvSpPr>
        <p:spPr>
          <a:xfrm>
            <a:off x="423482" y="1698992"/>
            <a:ext cx="3352990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/>
              <a:t>Sang</a:t>
            </a:r>
            <a:r>
              <a:rPr lang="en-US" dirty="0"/>
              <a:t> (21 years 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4th year student from </a:t>
            </a:r>
            <a:r>
              <a:rPr lang="en-US"/>
              <a:t>EE-EP of </a:t>
            </a:r>
            <a:r>
              <a:rPr lang="en-US" dirty="0"/>
              <a:t>SEEE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use Chat GPT or chatbot to analyze documents</a:t>
            </a:r>
          </a:p>
        </p:txBody>
      </p:sp>
    </p:spTree>
    <p:extLst>
      <p:ext uri="{BB962C8B-B14F-4D97-AF65-F5344CB8AC3E}">
        <p14:creationId xmlns:p14="http://schemas.microsoft.com/office/powerpoint/2010/main" val="331160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III. Interview / observation results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diagram of a user&#10;&#10;Description automatically generated with medium confidence">
            <a:extLst>
              <a:ext uri="{FF2B5EF4-FFF2-40B4-BE49-F238E27FC236}">
                <a16:creationId xmlns:a16="http://schemas.microsoft.com/office/drawing/2014/main" id="{105872A1-548E-4644-7E8B-E60D17A08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47" y="1117949"/>
            <a:ext cx="5407376" cy="4622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94F79-7467-7806-8FBE-3B9E88AEA5F6}"/>
              </a:ext>
            </a:extLst>
          </p:cNvPr>
          <p:cNvSpPr txBox="1"/>
          <p:nvPr/>
        </p:nvSpPr>
        <p:spPr>
          <a:xfrm>
            <a:off x="493776" y="1911096"/>
            <a:ext cx="26426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Nghia</a:t>
            </a:r>
            <a:r>
              <a:rPr lang="en-US" dirty="0"/>
              <a:t> (20 years 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3th year student from SEEE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work with digital documents regularly and use Chat GPT and Document chatbot to analyze documents</a:t>
            </a:r>
          </a:p>
        </p:txBody>
      </p:sp>
    </p:spTree>
    <p:extLst>
      <p:ext uri="{BB962C8B-B14F-4D97-AF65-F5344CB8AC3E}">
        <p14:creationId xmlns:p14="http://schemas.microsoft.com/office/powerpoint/2010/main" val="69219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IV</a:t>
            </a:r>
            <a:r>
              <a:rPr lang="en-US" sz="2800">
                <a:latin typeface="Calibri"/>
                <a:cs typeface="Calibri"/>
              </a:rPr>
              <a:t>. </a:t>
            </a:r>
            <a:r>
              <a:rPr lang="en-US">
                <a:latin typeface="Calibri"/>
                <a:cs typeface="Calibri"/>
              </a:rPr>
              <a:t>Analysis</a:t>
            </a:r>
            <a:endParaRPr lang="en-US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1883-BC33-F5CF-4D8B-C491B43E7CE8}"/>
              </a:ext>
            </a:extLst>
          </p:cNvPr>
          <p:cNvSpPr txBox="1"/>
          <p:nvPr/>
        </p:nvSpPr>
        <p:spPr>
          <a:xfrm>
            <a:off x="777240" y="1367028"/>
            <a:ext cx="7452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Customization options</a:t>
            </a:r>
            <a:r>
              <a:rPr lang="en-US" dirty="0"/>
              <a:t>: Thành needs a chatbot that allows interface and feature customization for a personalized experience.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Quick information access</a:t>
            </a:r>
            <a:r>
              <a:rPr lang="en-US" dirty="0"/>
              <a:t>: He requires a convenient tool for efficiently searching and extracting information from documents.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User-friendly interface</a:t>
            </a:r>
            <a:r>
              <a:rPr lang="en-US" dirty="0"/>
              <a:t>: He appreciates the default UI but desires advanced customization for an enhanced user experience.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615F0-75E7-E5D2-9C23-0623CD3B2E4A}"/>
              </a:ext>
            </a:extLst>
          </p:cNvPr>
          <p:cNvSpPr txBox="1"/>
          <p:nvPr/>
        </p:nvSpPr>
        <p:spPr>
          <a:xfrm>
            <a:off x="777240" y="3675352"/>
            <a:ext cx="75895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Insights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Desire for personalization</a:t>
            </a:r>
            <a:r>
              <a:rPr lang="en-US" dirty="0"/>
              <a:t>: Thành values the chatbot’s utility but feels limited by the lack of customization, indicating a need for more personalized options.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Chatbot as a vital tool</a:t>
            </a:r>
            <a:r>
              <a:rPr lang="en-US" dirty="0"/>
              <a:t>: The chatbot is essential for his work, suggesting it could be indispensable if limitations are addressed.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Appreciation for current UI</a:t>
            </a:r>
            <a:r>
              <a:rPr lang="en-US" dirty="0"/>
              <a:t>: While satisfied with the current layout, he still seeks flexibility to better tailor the interface to his needs.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8DF22-2C92-7C2C-E03B-C5A6AB29C977}"/>
              </a:ext>
            </a:extLst>
          </p:cNvPr>
          <p:cNvSpPr txBox="1"/>
          <p:nvPr/>
        </p:nvSpPr>
        <p:spPr>
          <a:xfrm>
            <a:off x="310896" y="761184"/>
            <a:ext cx="3440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Thanh(Normal)</a:t>
            </a:r>
          </a:p>
        </p:txBody>
      </p:sp>
    </p:spTree>
    <p:extLst>
      <p:ext uri="{BB962C8B-B14F-4D97-AF65-F5344CB8AC3E}">
        <p14:creationId xmlns:p14="http://schemas.microsoft.com/office/powerpoint/2010/main" val="30915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9D42-3B8F-6615-FFA8-3F0AF17A4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F6BC6-1AF4-7A2D-C7EF-CFF17B73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3161F-1454-284F-0F89-9EAA15C8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IV</a:t>
            </a:r>
            <a:r>
              <a:rPr lang="en-US" sz="2800">
                <a:latin typeface="Calibri"/>
                <a:cs typeface="Calibri"/>
              </a:rPr>
              <a:t>. </a:t>
            </a:r>
            <a:r>
              <a:rPr lang="en-US">
                <a:latin typeface="Calibri"/>
                <a:cs typeface="Calibri"/>
              </a:rPr>
              <a:t>Analysis</a:t>
            </a:r>
            <a:endParaRPr lang="en-US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21BF4-0174-E1D7-4AC5-BFA10E29202A}"/>
              </a:ext>
            </a:extLst>
          </p:cNvPr>
          <p:cNvSpPr txBox="1"/>
          <p:nvPr/>
        </p:nvSpPr>
        <p:spPr>
          <a:xfrm>
            <a:off x="777240" y="1367028"/>
            <a:ext cx="77449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Guidance on additional features</a:t>
            </a:r>
            <a:r>
              <a:rPr lang="en-US" dirty="0"/>
              <a:t>: Sang needs clear guidance for exploring functionalities beyond basic chatting.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Content clarity and brevity</a:t>
            </a:r>
            <a:r>
              <a:rPr lang="en-US" dirty="0"/>
              <a:t>: He prefers concise responses from the chatbot to avoid overwhelming information.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Eye-friendly design</a:t>
            </a:r>
            <a:r>
              <a:rPr lang="en-US" dirty="0"/>
              <a:t>: Sang is concerned about visual comfort and prefers an interface that reduces eye strain.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B6979-E80A-E869-6C43-91B16430B355}"/>
              </a:ext>
            </a:extLst>
          </p:cNvPr>
          <p:cNvSpPr txBox="1"/>
          <p:nvPr/>
        </p:nvSpPr>
        <p:spPr>
          <a:xfrm>
            <a:off x="777239" y="3675352"/>
            <a:ext cx="81316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Insights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Lack of experience with advanced features</a:t>
            </a:r>
            <a:r>
              <a:rPr lang="en-US" dirty="0"/>
              <a:t>: Sang is comfortable with chatting but avoids other functions, indicating a need for better onboarding or tutorials.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Importance of UI simplicity</a:t>
            </a:r>
            <a:r>
              <a:rPr lang="en-US" dirty="0"/>
              <a:t>: He values a straightforward interface, especially one that emphasizes readability and ease on the eyes.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Preference for succinct responses</a:t>
            </a:r>
            <a:r>
              <a:rPr lang="en-US" dirty="0"/>
              <a:t>: Sang feels that shorter, clear responses improve his experience, suggesting the chatbot should focus on brevity.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4AC49-0B96-65A4-0000-5DFD3AE96F2F}"/>
              </a:ext>
            </a:extLst>
          </p:cNvPr>
          <p:cNvSpPr txBox="1"/>
          <p:nvPr/>
        </p:nvSpPr>
        <p:spPr>
          <a:xfrm>
            <a:off x="310896" y="761184"/>
            <a:ext cx="3316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Sang(Extreme)</a:t>
            </a:r>
          </a:p>
        </p:txBody>
      </p:sp>
    </p:spTree>
    <p:extLst>
      <p:ext uri="{BB962C8B-B14F-4D97-AF65-F5344CB8AC3E}">
        <p14:creationId xmlns:p14="http://schemas.microsoft.com/office/powerpoint/2010/main" val="88893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B2CE-FD75-F764-621A-2612B657F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5F5FA-1463-B8D6-B926-9BE2999D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4AE30-C41C-AAF6-F741-AD36811D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IV</a:t>
            </a:r>
            <a:r>
              <a:rPr lang="en-US" sz="2800">
                <a:latin typeface="Calibri"/>
                <a:cs typeface="Calibri"/>
              </a:rPr>
              <a:t>. </a:t>
            </a:r>
            <a:r>
              <a:rPr lang="en-US">
                <a:latin typeface="Calibri"/>
                <a:cs typeface="Calibri"/>
              </a:rPr>
              <a:t>Analysis</a:t>
            </a:r>
            <a:endParaRPr lang="en-US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B193C-9D73-943C-F3D7-5E8554B94C1D}"/>
              </a:ext>
            </a:extLst>
          </p:cNvPr>
          <p:cNvSpPr txBox="1"/>
          <p:nvPr/>
        </p:nvSpPr>
        <p:spPr>
          <a:xfrm>
            <a:off x="95892" y="1332576"/>
            <a:ext cx="8403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Document comparison</a:t>
            </a:r>
            <a:r>
              <a:rPr lang="en-US" dirty="0"/>
              <a:t>: Nghia needs a chatbot that can highlight differences between two documents.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Improved content accuracy</a:t>
            </a:r>
            <a:r>
              <a:rPr lang="en-US" dirty="0"/>
              <a:t>: He requires the chatbot to understand and accurately interpret document content.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Separate files and conversations</a:t>
            </a:r>
            <a:r>
              <a:rPr lang="en-US" dirty="0"/>
              <a:t>: He wants uploaded files to be managed independently of specific conversations.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AE742-2135-3820-91A7-A76E723D8EB7}"/>
              </a:ext>
            </a:extLst>
          </p:cNvPr>
          <p:cNvSpPr txBox="1"/>
          <p:nvPr/>
        </p:nvSpPr>
        <p:spPr>
          <a:xfrm>
            <a:off x="95892" y="3461578"/>
            <a:ext cx="92171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Insights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Importance of accurate content handling</a:t>
            </a:r>
            <a:r>
              <a:rPr lang="en-US" dirty="0"/>
              <a:t>: Nghia’s frustration with misinterpretations suggests a need for enhanced document comprehension in the chatbot.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Need for flexible document management</a:t>
            </a:r>
            <a:r>
              <a:rPr lang="en-US" dirty="0"/>
              <a:t>: His annoyance with file-conversation attachment indicates that a separate file management system would improve his workflow.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Focus on advanced functionality</a:t>
            </a:r>
            <a:r>
              <a:rPr lang="en-US" dirty="0"/>
              <a:t>: As an expert user, Nghia values features like grammar checking and document comparison, indicating a preference for sophisticated, detail-oriented tools.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0B66A-D29F-AD8E-C50C-6F55DA721313}"/>
              </a:ext>
            </a:extLst>
          </p:cNvPr>
          <p:cNvSpPr txBox="1"/>
          <p:nvPr/>
        </p:nvSpPr>
        <p:spPr>
          <a:xfrm>
            <a:off x="310896" y="761184"/>
            <a:ext cx="3148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Nghia(Expert)</a:t>
            </a:r>
          </a:p>
        </p:txBody>
      </p:sp>
    </p:spTree>
    <p:extLst>
      <p:ext uri="{BB962C8B-B14F-4D97-AF65-F5344CB8AC3E}">
        <p14:creationId xmlns:p14="http://schemas.microsoft.com/office/powerpoint/2010/main" val="407037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IV</a:t>
            </a:r>
            <a:r>
              <a:rPr lang="en-US" sz="2800">
                <a:latin typeface="Calibri"/>
                <a:cs typeface="Calibri"/>
              </a:rPr>
              <a:t>. </a:t>
            </a:r>
            <a:r>
              <a:rPr lang="en-US">
                <a:latin typeface="Calibri"/>
                <a:cs typeface="Calibri"/>
              </a:rPr>
              <a:t>Analysis</a:t>
            </a:r>
            <a:endParaRPr lang="en-US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71EC8-472A-36FE-0156-A57292E1FC38}"/>
              </a:ext>
            </a:extLst>
          </p:cNvPr>
          <p:cNvSpPr txBox="1"/>
          <p:nvPr/>
        </p:nvSpPr>
        <p:spPr>
          <a:xfrm>
            <a:off x="1874520" y="834362"/>
            <a:ext cx="555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Tensions and Contradictions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8C16D-CD40-93FE-AD78-C053124CC0DE}"/>
              </a:ext>
            </a:extLst>
          </p:cNvPr>
          <p:cNvSpPr txBox="1"/>
          <p:nvPr/>
        </p:nvSpPr>
        <p:spPr>
          <a:xfrm>
            <a:off x="993710" y="1859339"/>
            <a:ext cx="71565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Customization vs. Simplicity</a:t>
            </a:r>
          </a:p>
          <a:p>
            <a:r>
              <a:rPr lang="en-US" dirty="0"/>
              <a:t>	Expert users want extensive customization, but the current design limits flexibility, frustrating those who need tailored experiences.</a:t>
            </a:r>
          </a:p>
          <a:p>
            <a:r>
              <a:rPr lang="en-US" sz="2400" b="1" dirty="0"/>
              <a:t>Conciseness vs. Detail</a:t>
            </a:r>
          </a:p>
          <a:p>
            <a:r>
              <a:rPr lang="en-US" dirty="0"/>
              <a:t>	Inexperienced users prefer short answers, while experts need in-depth responses, creating a challenge in balancing response length.</a:t>
            </a:r>
          </a:p>
          <a:p>
            <a:r>
              <a:rPr lang="en-US" sz="2400" b="1" dirty="0"/>
              <a:t>Basic vs. Advanced Features</a:t>
            </a:r>
          </a:p>
          <a:p>
            <a:r>
              <a:rPr lang="en-US" dirty="0"/>
              <a:t>	New users favor simplicity, whereas experts demand advanced functionalities, making it difficult to design a universally satisfying interface.</a:t>
            </a:r>
          </a:p>
        </p:txBody>
      </p:sp>
    </p:spTree>
    <p:extLst>
      <p:ext uri="{BB962C8B-B14F-4D97-AF65-F5344CB8AC3E}">
        <p14:creationId xmlns:p14="http://schemas.microsoft.com/office/powerpoint/2010/main" val="538620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52125-FA22-942C-1077-05A15446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34396-4B0F-BC74-1063-2A3ACCD2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7AFD03-1796-18CF-F32A-E0319B4D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Calibri"/>
                <a:cs typeface="Calibri"/>
              </a:rPr>
              <a:t>IV</a:t>
            </a:r>
            <a:r>
              <a:rPr lang="en-US" sz="2800">
                <a:latin typeface="Calibri"/>
                <a:cs typeface="Calibri"/>
              </a:rPr>
              <a:t>. </a:t>
            </a:r>
            <a:r>
              <a:rPr lang="en-US">
                <a:latin typeface="Calibri"/>
                <a:cs typeface="Calibri"/>
              </a:rPr>
              <a:t>Analysis</a:t>
            </a:r>
            <a:endParaRPr lang="en-US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94EC1-534C-81C2-6911-2D4B941252F4}"/>
              </a:ext>
            </a:extLst>
          </p:cNvPr>
          <p:cNvSpPr txBox="1"/>
          <p:nvPr/>
        </p:nvSpPr>
        <p:spPr>
          <a:xfrm>
            <a:off x="3218688" y="87168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Surprises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147B9-1E9E-A3A8-4616-9932B4391908}"/>
              </a:ext>
            </a:extLst>
          </p:cNvPr>
          <p:cNvSpPr txBox="1"/>
          <p:nvPr/>
        </p:nvSpPr>
        <p:spPr>
          <a:xfrm>
            <a:off x="993710" y="1859339"/>
            <a:ext cx="715657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Chatbot Integral for Complex Document </a:t>
            </a:r>
          </a:p>
          <a:p>
            <a:r>
              <a:rPr lang="en-US" dirty="0"/>
              <a:t>	</a:t>
            </a:r>
            <a:r>
              <a:rPr lang="en-US"/>
              <a:t>Users </a:t>
            </a:r>
            <a:r>
              <a:rPr lang="en-US" dirty="0"/>
              <a:t>rely on the chatbot for advanced tasks like document comparison and summarization, making it essential to their workflow.</a:t>
            </a:r>
            <a:endParaRPr lang="en-US">
              <a:ea typeface="Calibri"/>
              <a:cs typeface="Calibri"/>
            </a:endParaRPr>
          </a:p>
          <a:p>
            <a:r>
              <a:rPr lang="en-US" sz="2400" b="1" dirty="0"/>
              <a:t>Customization Desired Across User </a:t>
            </a:r>
            <a:endParaRPr lang="en-US" sz="2400" b="1">
              <a:ea typeface="Calibri"/>
              <a:cs typeface="Calibri"/>
            </a:endParaRPr>
          </a:p>
          <a:p>
            <a:r>
              <a:rPr lang="en-US" dirty="0"/>
              <a:t>	</a:t>
            </a:r>
            <a:r>
              <a:rPr lang="en-US"/>
              <a:t>Both</a:t>
            </a:r>
            <a:r>
              <a:rPr lang="en-US" dirty="0"/>
              <a:t> novice and expert users want customization options, suggesting that flexible design could improve satisfaction broadly.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14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Calibri"/>
                <a:cs typeface="Calibri"/>
              </a:rPr>
              <a:t>V</a:t>
            </a:r>
            <a:r>
              <a:rPr lang="en-US" sz="2800" dirty="0">
                <a:latin typeface="Calibri"/>
                <a:cs typeface="Calibri"/>
              </a:rPr>
              <a:t>. Summary</a:t>
            </a:r>
            <a:endParaRPr lang="en-US" dirty="0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1C892-C5A2-A763-2943-0C7180679CB8}"/>
              </a:ext>
            </a:extLst>
          </p:cNvPr>
          <p:cNvSpPr txBox="1"/>
          <p:nvPr/>
        </p:nvSpPr>
        <p:spPr>
          <a:xfrm>
            <a:off x="868680" y="1344829"/>
            <a:ext cx="7269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/>
              <a:t>Users need a flexible chatbot that balances simplicity with advanced features. It should handle complex document tasks, offer customization options, and support effective document summarization and querying to meet diverse user needs.</a:t>
            </a:r>
          </a:p>
        </p:txBody>
      </p:sp>
    </p:spTree>
    <p:extLst>
      <p:ext uri="{BB962C8B-B14F-4D97-AF65-F5344CB8AC3E}">
        <p14:creationId xmlns:p14="http://schemas.microsoft.com/office/powerpoint/2010/main" val="223719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>
                <a:latin typeface="Calibri"/>
                <a:ea typeface="Calibri"/>
                <a:cs typeface="Calibri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D83FE6-A8C6-1B5D-87CD-0D1DBF9121A7}"/>
              </a:ext>
            </a:extLst>
          </p:cNvPr>
          <p:cNvSpPr txBox="1"/>
          <p:nvPr/>
        </p:nvSpPr>
        <p:spPr>
          <a:xfrm>
            <a:off x="11442" y="1960854"/>
            <a:ext cx="8279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Human Machine Interaction</a:t>
            </a:r>
            <a:endParaRPr lang="en-US" sz="5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981A-0E96-1695-7EF2-1FF9A3D87C18}"/>
              </a:ext>
            </a:extLst>
          </p:cNvPr>
          <p:cNvSpPr txBox="1"/>
          <p:nvPr/>
        </p:nvSpPr>
        <p:spPr>
          <a:xfrm>
            <a:off x="509016" y="2884184"/>
            <a:ext cx="763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Project idea: </a:t>
            </a:r>
            <a:r>
              <a:rPr lang="en-US" sz="3600" b="1" i="1"/>
              <a:t>Chatbot for documents</a:t>
            </a:r>
          </a:p>
        </p:txBody>
      </p:sp>
      <p:pic>
        <p:nvPicPr>
          <p:cNvPr id="5" name="Picture 4" descr="A robot with headphones on&#10;&#10;Description automatically generated">
            <a:extLst>
              <a:ext uri="{FF2B5EF4-FFF2-40B4-BE49-F238E27FC236}">
                <a16:creationId xmlns:a16="http://schemas.microsoft.com/office/drawing/2014/main" id="{DB5D5F32-C2C8-723C-DE43-8694C45C6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36" y="3530515"/>
            <a:ext cx="3619948" cy="24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3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3600">
                <a:latin typeface="Calibri"/>
                <a:ea typeface="Calibri"/>
                <a:cs typeface="Calibri"/>
              </a:rPr>
              <a:t>Content </a:t>
            </a:r>
            <a:endParaRPr 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13D3A-B6C9-3538-3A3E-AA3B0CB60962}"/>
              </a:ext>
            </a:extLst>
          </p:cNvPr>
          <p:cNvSpPr txBox="1"/>
          <p:nvPr/>
        </p:nvSpPr>
        <p:spPr>
          <a:xfrm>
            <a:off x="1008510" y="1494985"/>
            <a:ext cx="2827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/>
              <a:t>I.Introduction</a:t>
            </a:r>
            <a:endParaRPr lang="en-US" sz="3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D3B8-23EF-3E91-F71E-79760C460AC6}"/>
              </a:ext>
            </a:extLst>
          </p:cNvPr>
          <p:cNvSpPr txBox="1"/>
          <p:nvPr/>
        </p:nvSpPr>
        <p:spPr>
          <a:xfrm>
            <a:off x="996696" y="2191319"/>
            <a:ext cx="557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/>
              <a:t>II.Needfinding</a:t>
            </a:r>
            <a:r>
              <a:rPr lang="en-US" sz="3600" b="1"/>
              <a:t> methodology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FEA0EF-A16E-25D3-20C2-1F0E965EA0F7}"/>
              </a:ext>
            </a:extLst>
          </p:cNvPr>
          <p:cNvSpPr txBox="1"/>
          <p:nvPr/>
        </p:nvSpPr>
        <p:spPr>
          <a:xfrm>
            <a:off x="996696" y="2900152"/>
            <a:ext cx="6545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/>
              <a:t>III.Interview</a:t>
            </a:r>
            <a:r>
              <a:rPr lang="en-US" sz="3600" b="1"/>
              <a:t>/ Observation results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E0A6C3-45DE-1EAD-F0DD-80218A814790}"/>
              </a:ext>
            </a:extLst>
          </p:cNvPr>
          <p:cNvSpPr txBox="1"/>
          <p:nvPr/>
        </p:nvSpPr>
        <p:spPr>
          <a:xfrm>
            <a:off x="996696" y="3608985"/>
            <a:ext cx="2231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/>
              <a:t>IV.Analysis</a:t>
            </a:r>
            <a:endParaRPr lang="en-US" sz="3600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2F16C-8FE6-7718-B398-DB4C6A6F521E}"/>
              </a:ext>
            </a:extLst>
          </p:cNvPr>
          <p:cNvSpPr txBox="1"/>
          <p:nvPr/>
        </p:nvSpPr>
        <p:spPr>
          <a:xfrm>
            <a:off x="1008510" y="4373349"/>
            <a:ext cx="2364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/>
              <a:t>V.Summary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I. </a:t>
            </a:r>
            <a:r>
              <a:rPr lang="en-US"/>
              <a:t>Introduction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5C2A9-F7A7-A9BC-575A-FDE92CBD89C7}"/>
              </a:ext>
            </a:extLst>
          </p:cNvPr>
          <p:cNvSpPr txBox="1"/>
          <p:nvPr/>
        </p:nvSpPr>
        <p:spPr>
          <a:xfrm>
            <a:off x="923544" y="960120"/>
            <a:ext cx="7507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Developing a document chatbot to enhance how users interact with and search for information within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The chatbot will enable quick retrieval of information from documents through natural language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/>
              <a:t>The goal is to create an intuitive, user-friendly interface that boosts productivity and collaboration in document management</a:t>
            </a:r>
            <a:r>
              <a:rPr lang="en-US" sz="2000"/>
              <a:t>.</a:t>
            </a:r>
          </a:p>
        </p:txBody>
      </p:sp>
      <p:pic>
        <p:nvPicPr>
          <p:cNvPr id="6" name="Picture 5" descr="A person and robot with chat bots&#10;&#10;Description automatically generated">
            <a:extLst>
              <a:ext uri="{FF2B5EF4-FFF2-40B4-BE49-F238E27FC236}">
                <a16:creationId xmlns:a16="http://schemas.microsoft.com/office/drawing/2014/main" id="{C70098C6-3417-72F9-FFFB-CBF53F30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090747"/>
            <a:ext cx="3442716" cy="2402875"/>
          </a:xfrm>
          <a:prstGeom prst="rect">
            <a:avLst/>
          </a:prstGeom>
        </p:spPr>
      </p:pic>
      <p:pic>
        <p:nvPicPr>
          <p:cNvPr id="9" name="Picture 8" descr="A robot using a computer&#10;&#10;Description automatically generated">
            <a:extLst>
              <a:ext uri="{FF2B5EF4-FFF2-40B4-BE49-F238E27FC236}">
                <a16:creationId xmlns:a16="http://schemas.microsoft.com/office/drawing/2014/main" id="{12547519-FDC3-EB42-0750-21E16DE83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52" y="3090747"/>
            <a:ext cx="3442716" cy="240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II.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Needfinding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48A1-7C8B-C238-9F38-370B6CE71CB0}"/>
              </a:ext>
            </a:extLst>
          </p:cNvPr>
          <p:cNvSpPr txBox="1"/>
          <p:nvPr/>
        </p:nvSpPr>
        <p:spPr>
          <a:xfrm>
            <a:off x="393192" y="800184"/>
            <a:ext cx="4217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Who, Why, When, Where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30DB6-D6DE-A881-AD3A-4E68353C0EBE}"/>
              </a:ext>
            </a:extLst>
          </p:cNvPr>
          <p:cNvSpPr txBox="1"/>
          <p:nvPr/>
        </p:nvSpPr>
        <p:spPr>
          <a:xfrm>
            <a:off x="1947672" y="1467023"/>
            <a:ext cx="457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General Users (3 participants)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Advanced Users (1 participant):</a:t>
            </a:r>
            <a:r>
              <a:rPr lang="en-US"/>
              <a:t>They can provide in-depth feedback on optimizing the chatbot’s functionality, develop the functions related to extracting information from documents in a more convenient way.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Inexperienced Users (1 participant): </a:t>
            </a:r>
            <a:r>
              <a:rPr lang="en-US"/>
              <a:t>They can provide critical feedback on the way to approach our application for new users.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B36D7-4F85-BF6E-3814-002A6CE3274E}"/>
              </a:ext>
            </a:extLst>
          </p:cNvPr>
          <p:cNvSpPr txBox="1"/>
          <p:nvPr/>
        </p:nvSpPr>
        <p:spPr>
          <a:xfrm>
            <a:off x="548640" y="4749963"/>
            <a:ext cx="641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interview was held on MS team and Discord platform from 9 to 11 pm on Tuesday October 21, 2024</a:t>
            </a:r>
          </a:p>
        </p:txBody>
      </p:sp>
    </p:spTree>
    <p:extLst>
      <p:ext uri="{BB962C8B-B14F-4D97-AF65-F5344CB8AC3E}">
        <p14:creationId xmlns:p14="http://schemas.microsoft.com/office/powerpoint/2010/main" val="342928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II.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Needfinding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48A1-7C8B-C238-9F38-370B6CE71CB0}"/>
              </a:ext>
            </a:extLst>
          </p:cNvPr>
          <p:cNvSpPr txBox="1"/>
          <p:nvPr/>
        </p:nvSpPr>
        <p:spPr>
          <a:xfrm>
            <a:off x="393192" y="800184"/>
            <a:ext cx="168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Questions</a:t>
            </a:r>
          </a:p>
        </p:txBody>
      </p:sp>
      <p:pic>
        <p:nvPicPr>
          <p:cNvPr id="6" name="Picture 5" descr="A screenshot of a chatbot&#10;&#10;Description automatically generated">
            <a:extLst>
              <a:ext uri="{FF2B5EF4-FFF2-40B4-BE49-F238E27FC236}">
                <a16:creationId xmlns:a16="http://schemas.microsoft.com/office/drawing/2014/main" id="{DD40EBF3-166D-E9F3-99E0-DB8CB42D0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6" y="1409118"/>
            <a:ext cx="7027691" cy="2183871"/>
          </a:xfrm>
          <a:prstGeom prst="rect">
            <a:avLst/>
          </a:prstGeom>
        </p:spPr>
      </p:pic>
      <p:pic>
        <p:nvPicPr>
          <p:cNvPr id="8" name="Picture 7" descr="A close-up of a chatbot&#10;&#10;Description automatically generated">
            <a:extLst>
              <a:ext uri="{FF2B5EF4-FFF2-40B4-BE49-F238E27FC236}">
                <a16:creationId xmlns:a16="http://schemas.microsoft.com/office/drawing/2014/main" id="{3FF32E23-97EB-2CD3-3FF1-A3AF98F7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14" y="3678703"/>
            <a:ext cx="721732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6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II.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Needfinding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48A1-7C8B-C238-9F38-370B6CE71CB0}"/>
              </a:ext>
            </a:extLst>
          </p:cNvPr>
          <p:cNvSpPr txBox="1"/>
          <p:nvPr/>
        </p:nvSpPr>
        <p:spPr>
          <a:xfrm>
            <a:off x="393192" y="800184"/>
            <a:ext cx="168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Questions</a:t>
            </a:r>
          </a:p>
        </p:txBody>
      </p:sp>
      <p:pic>
        <p:nvPicPr>
          <p:cNvPr id="7" name="Picture 6" descr="A questionnaire with black text&#10;&#10;Description automatically generated">
            <a:extLst>
              <a:ext uri="{FF2B5EF4-FFF2-40B4-BE49-F238E27FC236}">
                <a16:creationId xmlns:a16="http://schemas.microsoft.com/office/drawing/2014/main" id="{B216CA89-D341-3DB7-3A36-CFA718917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9" y="1593236"/>
            <a:ext cx="8459381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2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C216-3593-F586-9D62-2772AF942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69369-340A-18AA-D900-A967C497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EE4F6A-A1F0-A5B0-0B02-4A4CC9DB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II. 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Needfinding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3F44C-C54D-A3C6-17DE-1DB805AF0B19}"/>
              </a:ext>
            </a:extLst>
          </p:cNvPr>
          <p:cNvSpPr txBox="1"/>
          <p:nvPr/>
        </p:nvSpPr>
        <p:spPr>
          <a:xfrm>
            <a:off x="393192" y="800184"/>
            <a:ext cx="1953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Participants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760F2-3CDB-5FB1-C2AF-907F463BD3FC}"/>
              </a:ext>
            </a:extLst>
          </p:cNvPr>
          <p:cNvSpPr txBox="1"/>
          <p:nvPr/>
        </p:nvSpPr>
        <p:spPr>
          <a:xfrm>
            <a:off x="2185416" y="1889245"/>
            <a:ext cx="4681967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/>
              <a:t>Sang </a:t>
            </a:r>
            <a:r>
              <a:rPr lang="en-US" b="1" dirty="0"/>
              <a:t>  </a:t>
            </a:r>
          </a:p>
          <a:p>
            <a:r>
              <a:rPr lang="en-US" dirty="0"/>
              <a:t>(Extreme user)</a:t>
            </a:r>
          </a:p>
          <a:p>
            <a:endParaRPr lang="en-US" dirty="0"/>
          </a:p>
          <a:p>
            <a:r>
              <a:rPr lang="en-US" sz="4000" b="1" dirty="0"/>
              <a:t>Thanh</a:t>
            </a:r>
            <a:r>
              <a:rPr lang="en-US" sz="4000" b="1"/>
              <a:t> </a:t>
            </a:r>
            <a:r>
              <a:rPr lang="en-US" sz="4000" b="1" dirty="0"/>
              <a:t> </a:t>
            </a:r>
            <a:endParaRPr lang="en-US" sz="4000" b="1">
              <a:cs typeface="Calibri"/>
            </a:endParaRPr>
          </a:p>
          <a:p>
            <a:r>
              <a:rPr lang="en-US" dirty="0"/>
              <a:t>(Normal users)</a:t>
            </a:r>
          </a:p>
          <a:p>
            <a:endParaRPr lang="en-US" dirty="0"/>
          </a:p>
          <a:p>
            <a:r>
              <a:rPr lang="en-US" sz="4000" b="1" dirty="0"/>
              <a:t>Nghia </a:t>
            </a:r>
            <a:r>
              <a:rPr lang="en-US" b="1" dirty="0"/>
              <a:t> </a:t>
            </a:r>
          </a:p>
          <a:p>
            <a:r>
              <a:rPr lang="en-US" dirty="0"/>
              <a:t>(Expert user)</a:t>
            </a:r>
          </a:p>
        </p:txBody>
      </p:sp>
    </p:spTree>
    <p:extLst>
      <p:ext uri="{BB962C8B-B14F-4D97-AF65-F5344CB8AC3E}">
        <p14:creationId xmlns:p14="http://schemas.microsoft.com/office/powerpoint/2010/main" val="17452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EC6C5-B1C2-2C5E-A7B0-F50F0143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2FD7D-9884-7AD6-1C3F-7A8F84F2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BBFF88-53AC-EB3C-2A3A-B7226E26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III. Interview / observation results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FD63DFCF-9EBA-C8DC-64A4-CB7B04B0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8" y="1490472"/>
            <a:ext cx="4605244" cy="4059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DF502-DCBD-7743-ECC7-0AB785448C1F}"/>
              </a:ext>
            </a:extLst>
          </p:cNvPr>
          <p:cNvSpPr txBox="1"/>
          <p:nvPr/>
        </p:nvSpPr>
        <p:spPr>
          <a:xfrm>
            <a:off x="5784799" y="352044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(Normal user)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F04F8-E546-9F8A-89C3-9B3966AE1DFC}"/>
              </a:ext>
            </a:extLst>
          </p:cNvPr>
          <p:cNvSpPr txBox="1"/>
          <p:nvPr/>
        </p:nvSpPr>
        <p:spPr>
          <a:xfrm>
            <a:off x="235077" y="1680704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Thanh</a:t>
            </a:r>
            <a:r>
              <a:rPr lang="en-US" dirty="0"/>
              <a:t> (21 years 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4th year student from SEEE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Chat </a:t>
            </a:r>
            <a:r>
              <a:rPr lang="en-US"/>
              <a:t>GPT regularly </a:t>
            </a:r>
            <a:r>
              <a:rPr lang="en-US" dirty="0"/>
              <a:t>but not using Document chatbot to analyze documents</a:t>
            </a:r>
          </a:p>
        </p:txBody>
      </p:sp>
    </p:spTree>
    <p:extLst>
      <p:ext uri="{BB962C8B-B14F-4D97-AF65-F5344CB8AC3E}">
        <p14:creationId xmlns:p14="http://schemas.microsoft.com/office/powerpoint/2010/main" val="3968635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8BD888CF63E46ABD82FBBF96E41DC" ma:contentTypeVersion="4" ma:contentTypeDescription="Create a new document." ma:contentTypeScope="" ma:versionID="a732fe3852e8e5aed354a9995e99a6dc">
  <xsd:schema xmlns:xsd="http://www.w3.org/2001/XMLSchema" xmlns:xs="http://www.w3.org/2001/XMLSchema" xmlns:p="http://schemas.microsoft.com/office/2006/metadata/properties" xmlns:ns2="f8e34c08-0551-4c5c-a260-59439d7e05e6" targetNamespace="http://schemas.microsoft.com/office/2006/metadata/properties" ma:root="true" ma:fieldsID="3577c38cd355315f04229dc8883af74e" ns2:_="">
    <xsd:import namespace="f8e34c08-0551-4c5c-a260-59439d7e05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34c08-0551-4c5c-a260-59439d7e0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72632F-7DCD-473C-A55E-6AB9E69AB2F6}"/>
</file>

<file path=customXml/itemProps2.xml><?xml version="1.0" encoding="utf-8"?>
<ds:datastoreItem xmlns:ds="http://schemas.openxmlformats.org/officeDocument/2006/customXml" ds:itemID="{75D06DF2-3B62-4DC8-95B6-01D41CF09E2C}">
  <ds:schemaRefs>
    <ds:schemaRef ds:uri="http://schemas.microsoft.com/office/2006/documentManagement/types"/>
    <ds:schemaRef ds:uri="fbec31ab-02d4-4389-a326-a424822b5a44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c18dfee-f0d7-4e76-a2aa-4d68fa0050cd"/>
  </ds:schemaRefs>
</ds:datastoreItem>
</file>

<file path=customXml/itemProps3.xml><?xml version="1.0" encoding="utf-8"?>
<ds:datastoreItem xmlns:ds="http://schemas.openxmlformats.org/officeDocument/2006/customXml" ds:itemID="{82B0755A-C333-44DA-83CC-629B01C22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943</Words>
  <Application>Microsoft Office PowerPoint</Application>
  <PresentationFormat>On-screen Show (4:3)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Content </vt:lpstr>
      <vt:lpstr>I. Introduction </vt:lpstr>
      <vt:lpstr>II. Needfinding methodology</vt:lpstr>
      <vt:lpstr>II. Needfinding methodology</vt:lpstr>
      <vt:lpstr>II. Needfinding methodology</vt:lpstr>
      <vt:lpstr>II. Needfinding methodology</vt:lpstr>
      <vt:lpstr>III. Interview / observation results</vt:lpstr>
      <vt:lpstr>III. Interview / observation results</vt:lpstr>
      <vt:lpstr>III. Interview / observation results</vt:lpstr>
      <vt:lpstr>IV. Analysis</vt:lpstr>
      <vt:lpstr>IV. Analysis</vt:lpstr>
      <vt:lpstr>IV. Analysis</vt:lpstr>
      <vt:lpstr>IV. Analysis</vt:lpstr>
      <vt:lpstr>IV. Analysis</vt:lpstr>
      <vt:lpstr>V.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Ma Khoa Hoc 20210388</cp:lastModifiedBy>
  <cp:revision>2</cp:revision>
  <dcterms:created xsi:type="dcterms:W3CDTF">2021-05-28T04:32:29Z</dcterms:created>
  <dcterms:modified xsi:type="dcterms:W3CDTF">2024-10-29T13:05:49Z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0x0101002218BD888CF63E46ABD82FBBF96E41DC</vt:lpwstr>
  </property>
</Properties>
</file>